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492" r:id="rId3"/>
    <p:sldId id="302" r:id="rId4"/>
    <p:sldId id="280" r:id="rId5"/>
    <p:sldId id="303" r:id="rId6"/>
    <p:sldId id="439" r:id="rId7"/>
    <p:sldId id="441" r:id="rId8"/>
    <p:sldId id="476" r:id="rId9"/>
    <p:sldId id="557" r:id="rId10"/>
    <p:sldId id="477" r:id="rId11"/>
    <p:sldId id="552" r:id="rId12"/>
    <p:sldId id="51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Water Loss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Water Loss</c:v>
                </c:pt>
              </c:strCache>
            </c:strRef>
          </c:tx>
          <c:spPr>
            <a:effectLst/>
          </c:spPr>
          <c:marker>
            <c:symbol val="none"/>
          </c:marker>
          <c:errBars>
            <c:errDir val="y"/>
            <c:errBarType val="plus"/>
            <c:errValType val="cust"/>
            <c:noEndCap val="0"/>
            <c:plus>
              <c:numRef>
                <c:f>Sheet1!$C$2:$C$4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1.6865931527981E-3</c:v>
                  </c:pt>
                  <c:pt idx="2">
                    <c:v>1.6321153874497901E-3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dk1">
                    <a:lumMod val="50000"/>
                    <a:lumOff val="50000"/>
                  </a:schemeClr>
                </a:solidFill>
                <a:round/>
              </a:ln>
              <a:effectLst/>
            </c:spPr>
          </c:errBar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24</c:v>
                </c:pt>
                <c:pt idx="2">
                  <c:v>48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3.5116815589775002E-2</c:v>
                </c:pt>
                <c:pt idx="2">
                  <c:v>3.5203589981016803E-2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63-4BDD-9824-5018E35CD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0055952"/>
        <c:axId val="1760064608"/>
      </c:lineChart>
      <c:catAx>
        <c:axId val="176005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064608"/>
        <c:crosses val="autoZero"/>
        <c:auto val="1"/>
        <c:lblAlgn val="ctr"/>
        <c:lblOffset val="100"/>
        <c:noMultiLvlLbl val="0"/>
      </c:catAx>
      <c:valAx>
        <c:axId val="176006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 of Water 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05595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Diapause Energy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/>
              <a:srcRect/>
              <a:tile tx="0" ty="0" sx="15000" sy="15000" flip="none" algn="tl"/>
            </a:blip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50</c:v>
                </c:pt>
                <c:pt idx="2">
                  <c:v>75</c:v>
                </c:pt>
                <c:pt idx="3">
                  <c:v>90</c:v>
                </c:pt>
                <c:pt idx="4">
                  <c:v>100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3-4473-938A-2EBF5D817E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0104336"/>
        <c:axId val="1837658224"/>
      </c:areaChart>
      <c:catAx>
        <c:axId val="1830104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658224"/>
        <c:crosses val="autoZero"/>
        <c:auto val="1"/>
        <c:lblAlgn val="ctr"/>
        <c:lblOffset val="100"/>
        <c:noMultiLvlLbl val="0"/>
      </c:catAx>
      <c:valAx>
        <c:axId val="183765822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Survival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0104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Diapause Energy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/>
              <a:srcRect/>
              <a:tile tx="0" ty="0" sx="15000" sy="15000" flip="none" algn="tl"/>
            </a:blip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50</c:v>
                </c:pt>
                <c:pt idx="2">
                  <c:v>75</c:v>
                </c:pt>
                <c:pt idx="3">
                  <c:v>90</c:v>
                </c:pt>
                <c:pt idx="4">
                  <c:v>100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10</c:v>
                </c:pt>
                <c:pt idx="2">
                  <c:v>15</c:v>
                </c:pt>
                <c:pt idx="3">
                  <c:v>75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0-462F-B11B-5BA1C651D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4707392"/>
        <c:axId val="1809586144"/>
      </c:areaChart>
      <c:catAx>
        <c:axId val="1844707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586144"/>
        <c:crosses val="autoZero"/>
        <c:auto val="1"/>
        <c:lblAlgn val="ctr"/>
        <c:lblOffset val="100"/>
        <c:noMultiLvlLbl val="0"/>
      </c:catAx>
      <c:valAx>
        <c:axId val="18095861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Survival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707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AE7333-ECE1-A44D-AD35-91B80F7F69A2}" type="doc">
      <dgm:prSet loTypeId="urn:microsoft.com/office/officeart/2005/8/layout/hChevron3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C0A84F0D-FC7F-CA41-B201-8DED077E3C2F}">
      <dgm:prSet/>
      <dgm:spPr/>
      <dgm:t>
        <a:bodyPr/>
        <a:lstStyle/>
        <a:p>
          <a:pPr rtl="0"/>
          <a:r>
            <a:rPr lang="en-US" dirty="0">
              <a:solidFill>
                <a:srgbClr val="BB7E4C"/>
              </a:solidFill>
            </a:rPr>
            <a:t>IPM Strategy</a:t>
          </a:r>
        </a:p>
      </dgm:t>
    </dgm:pt>
    <dgm:pt modelId="{0BD83224-8F87-C84C-8FEE-9B8A6748C775}" type="parTrans" cxnId="{89CB242E-521E-C043-AEBF-0E5FE22ED975}">
      <dgm:prSet/>
      <dgm:spPr/>
      <dgm:t>
        <a:bodyPr/>
        <a:lstStyle/>
        <a:p>
          <a:endParaRPr lang="en-US"/>
        </a:p>
      </dgm:t>
    </dgm:pt>
    <dgm:pt modelId="{EC7FFD50-4706-AE4C-8E21-3394CFC519F3}" type="sibTrans" cxnId="{89CB242E-521E-C043-AEBF-0E5FE22ED975}">
      <dgm:prSet/>
      <dgm:spPr/>
      <dgm:t>
        <a:bodyPr/>
        <a:lstStyle/>
        <a:p>
          <a:endParaRPr lang="en-US"/>
        </a:p>
      </dgm:t>
    </dgm:pt>
    <dgm:pt modelId="{3B028D1D-97F5-5246-B942-95495EB59A46}">
      <dgm:prSet/>
      <dgm:spPr/>
      <dgm:t>
        <a:bodyPr/>
        <a:lstStyle/>
        <a:p>
          <a:r>
            <a:rPr lang="en-US" dirty="0">
              <a:solidFill>
                <a:srgbClr val="BB7E4C"/>
              </a:solidFill>
            </a:rPr>
            <a:t>Reduced synchrony with environment leading to ecological suicide</a:t>
          </a:r>
        </a:p>
      </dgm:t>
    </dgm:pt>
    <dgm:pt modelId="{489718F6-92A9-DA4A-ABF0-3C9E4BFE8EC8}" type="sibTrans" cxnId="{1509DD4C-622C-2446-B3AB-C16ED38086FE}">
      <dgm:prSet/>
      <dgm:spPr/>
      <dgm:t>
        <a:bodyPr/>
        <a:lstStyle/>
        <a:p>
          <a:endParaRPr lang="en-US"/>
        </a:p>
      </dgm:t>
    </dgm:pt>
    <dgm:pt modelId="{17C63971-7531-DC49-AE51-55CA76102DD5}" type="parTrans" cxnId="{1509DD4C-622C-2446-B3AB-C16ED38086FE}">
      <dgm:prSet/>
      <dgm:spPr/>
      <dgm:t>
        <a:bodyPr/>
        <a:lstStyle/>
        <a:p>
          <a:endParaRPr lang="en-US"/>
        </a:p>
      </dgm:t>
    </dgm:pt>
    <dgm:pt modelId="{BC9844A3-5CB1-2147-9B97-56FD7B559201}">
      <dgm:prSet/>
      <dgm:spPr/>
      <dgm:t>
        <a:bodyPr/>
        <a:lstStyle/>
        <a:p>
          <a:pPr rtl="0"/>
          <a:r>
            <a:rPr lang="en-US" dirty="0"/>
            <a:t>Linking energy state to diapause</a:t>
          </a:r>
          <a:endParaRPr lang="en-US" dirty="0">
            <a:solidFill>
              <a:srgbClr val="BB7E4C"/>
            </a:solidFill>
          </a:endParaRPr>
        </a:p>
      </dgm:t>
    </dgm:pt>
    <dgm:pt modelId="{543ADC6E-20C0-5B41-9775-BB4991B9DC19}" type="parTrans" cxnId="{CE37C2EC-A3F2-C446-A0E0-0B7F5B488A26}">
      <dgm:prSet/>
      <dgm:spPr/>
      <dgm:t>
        <a:bodyPr/>
        <a:lstStyle/>
        <a:p>
          <a:endParaRPr lang="en-US"/>
        </a:p>
      </dgm:t>
    </dgm:pt>
    <dgm:pt modelId="{AAE1C0B3-37C1-4340-BDA2-107CD61A73E9}" type="sibTrans" cxnId="{CE37C2EC-A3F2-C446-A0E0-0B7F5B488A26}">
      <dgm:prSet/>
      <dgm:spPr/>
      <dgm:t>
        <a:bodyPr/>
        <a:lstStyle/>
        <a:p>
          <a:endParaRPr lang="en-US"/>
        </a:p>
      </dgm:t>
    </dgm:pt>
    <dgm:pt modelId="{BE4D962B-76E4-AB48-B3BF-734CDCF0EFA3}">
      <dgm:prSet/>
      <dgm:spPr/>
      <dgm:t>
        <a:bodyPr/>
        <a:lstStyle/>
        <a:p>
          <a:r>
            <a:rPr lang="en-US" dirty="0"/>
            <a:t>Finding the minimum energy required to survive diapause</a:t>
          </a:r>
        </a:p>
      </dgm:t>
    </dgm:pt>
    <dgm:pt modelId="{E6AE3D49-4031-9D41-91CE-C243B062716E}" type="parTrans" cxnId="{AC9EE198-8ECD-9043-9506-BC9BD5FF40F0}">
      <dgm:prSet/>
      <dgm:spPr/>
      <dgm:t>
        <a:bodyPr/>
        <a:lstStyle/>
        <a:p>
          <a:endParaRPr lang="en-US"/>
        </a:p>
      </dgm:t>
    </dgm:pt>
    <dgm:pt modelId="{EC05BCA0-B628-584E-A986-00BB391188F6}" type="sibTrans" cxnId="{AC9EE198-8ECD-9043-9506-BC9BD5FF40F0}">
      <dgm:prSet/>
      <dgm:spPr/>
      <dgm:t>
        <a:bodyPr/>
        <a:lstStyle/>
        <a:p>
          <a:endParaRPr lang="en-US"/>
        </a:p>
      </dgm:t>
    </dgm:pt>
    <dgm:pt modelId="{FBB1425A-7669-544D-A820-E6D923FDF7DC}" type="pres">
      <dgm:prSet presAssocID="{07AE7333-ECE1-A44D-AD35-91B80F7F69A2}" presName="Name0" presStyleCnt="0">
        <dgm:presLayoutVars>
          <dgm:dir/>
          <dgm:resizeHandles val="exact"/>
        </dgm:presLayoutVars>
      </dgm:prSet>
      <dgm:spPr/>
    </dgm:pt>
    <dgm:pt modelId="{CDCDD9FE-1EA9-8745-849B-EB88269AA9A2}" type="pres">
      <dgm:prSet presAssocID="{C0A84F0D-FC7F-CA41-B201-8DED077E3C2F}" presName="parAndChTx" presStyleLbl="node1" presStyleIdx="0" presStyleCnt="2" custLinFactNeighborY="-827">
        <dgm:presLayoutVars>
          <dgm:bulletEnabled val="1"/>
        </dgm:presLayoutVars>
      </dgm:prSet>
      <dgm:spPr/>
    </dgm:pt>
    <dgm:pt modelId="{2909595D-B4D8-CA4D-A068-5E53D9497888}" type="pres">
      <dgm:prSet presAssocID="{EC7FFD50-4706-AE4C-8E21-3394CFC519F3}" presName="parAndChSpace" presStyleCnt="0"/>
      <dgm:spPr/>
    </dgm:pt>
    <dgm:pt modelId="{F076EDC7-D73F-6A49-9FD3-2D3BA8AAE167}" type="pres">
      <dgm:prSet presAssocID="{BC9844A3-5CB1-2147-9B97-56FD7B559201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B71CB129-1F06-894B-AAF9-838465A49357}" type="presOf" srcId="{07AE7333-ECE1-A44D-AD35-91B80F7F69A2}" destId="{FBB1425A-7669-544D-A820-E6D923FDF7DC}" srcOrd="0" destOrd="0" presId="urn:microsoft.com/office/officeart/2005/8/layout/hChevron3"/>
    <dgm:cxn modelId="{89CB242E-521E-C043-AEBF-0E5FE22ED975}" srcId="{07AE7333-ECE1-A44D-AD35-91B80F7F69A2}" destId="{C0A84F0D-FC7F-CA41-B201-8DED077E3C2F}" srcOrd="0" destOrd="0" parTransId="{0BD83224-8F87-C84C-8FEE-9B8A6748C775}" sibTransId="{EC7FFD50-4706-AE4C-8E21-3394CFC519F3}"/>
    <dgm:cxn modelId="{69D3A15E-8351-5048-89C1-A1C9A1D94E95}" type="presOf" srcId="{C0A84F0D-FC7F-CA41-B201-8DED077E3C2F}" destId="{CDCDD9FE-1EA9-8745-849B-EB88269AA9A2}" srcOrd="0" destOrd="0" presId="urn:microsoft.com/office/officeart/2005/8/layout/hChevron3"/>
    <dgm:cxn modelId="{1509DD4C-622C-2446-B3AB-C16ED38086FE}" srcId="{C0A84F0D-FC7F-CA41-B201-8DED077E3C2F}" destId="{3B028D1D-97F5-5246-B942-95495EB59A46}" srcOrd="0" destOrd="0" parTransId="{17C63971-7531-DC49-AE51-55CA76102DD5}" sibTransId="{489718F6-92A9-DA4A-ABF0-3C9E4BFE8EC8}"/>
    <dgm:cxn modelId="{BB458A5A-A3DC-F146-B5E3-FC17A01495C7}" type="presOf" srcId="{BC9844A3-5CB1-2147-9B97-56FD7B559201}" destId="{F076EDC7-D73F-6A49-9FD3-2D3BA8AAE167}" srcOrd="0" destOrd="0" presId="urn:microsoft.com/office/officeart/2005/8/layout/hChevron3"/>
    <dgm:cxn modelId="{F7A29387-8C5B-D643-A837-846FA45E8660}" type="presOf" srcId="{3B028D1D-97F5-5246-B942-95495EB59A46}" destId="{CDCDD9FE-1EA9-8745-849B-EB88269AA9A2}" srcOrd="0" destOrd="1" presId="urn:microsoft.com/office/officeart/2005/8/layout/hChevron3"/>
    <dgm:cxn modelId="{AC9EE198-8ECD-9043-9506-BC9BD5FF40F0}" srcId="{BC9844A3-5CB1-2147-9B97-56FD7B559201}" destId="{BE4D962B-76E4-AB48-B3BF-734CDCF0EFA3}" srcOrd="0" destOrd="0" parTransId="{E6AE3D49-4031-9D41-91CE-C243B062716E}" sibTransId="{EC05BCA0-B628-584E-A986-00BB391188F6}"/>
    <dgm:cxn modelId="{5D1F2AC2-F2AB-1840-BDAC-99F804963B41}" type="presOf" srcId="{BE4D962B-76E4-AB48-B3BF-734CDCF0EFA3}" destId="{F076EDC7-D73F-6A49-9FD3-2D3BA8AAE167}" srcOrd="0" destOrd="1" presId="urn:microsoft.com/office/officeart/2005/8/layout/hChevron3"/>
    <dgm:cxn modelId="{CE37C2EC-A3F2-C446-A0E0-0B7F5B488A26}" srcId="{07AE7333-ECE1-A44D-AD35-91B80F7F69A2}" destId="{BC9844A3-5CB1-2147-9B97-56FD7B559201}" srcOrd="1" destOrd="0" parTransId="{543ADC6E-20C0-5B41-9775-BB4991B9DC19}" sibTransId="{AAE1C0B3-37C1-4340-BDA2-107CD61A73E9}"/>
    <dgm:cxn modelId="{68829416-EE3E-DB47-BB4C-AEFFFBF12F60}" type="presParOf" srcId="{FBB1425A-7669-544D-A820-E6D923FDF7DC}" destId="{CDCDD9FE-1EA9-8745-849B-EB88269AA9A2}" srcOrd="0" destOrd="0" presId="urn:microsoft.com/office/officeart/2005/8/layout/hChevron3"/>
    <dgm:cxn modelId="{9358C104-EBD7-9C43-BA40-DB546C851528}" type="presParOf" srcId="{FBB1425A-7669-544D-A820-E6D923FDF7DC}" destId="{2909595D-B4D8-CA4D-A068-5E53D9497888}" srcOrd="1" destOrd="0" presId="urn:microsoft.com/office/officeart/2005/8/layout/hChevron3"/>
    <dgm:cxn modelId="{AA27681D-A234-2549-AFB8-40555872A849}" type="presParOf" srcId="{FBB1425A-7669-544D-A820-E6D923FDF7DC}" destId="{F076EDC7-D73F-6A49-9FD3-2D3BA8AAE167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AE7333-ECE1-A44D-AD35-91B80F7F69A2}" type="doc">
      <dgm:prSet loTypeId="urn:microsoft.com/office/officeart/2005/8/layout/hChevron3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92F489C-71FF-A541-9035-CC08BCABD453}">
      <dgm:prSet/>
      <dgm:spPr/>
      <dgm:t>
        <a:bodyPr/>
        <a:lstStyle/>
        <a:p>
          <a:pPr rtl="0"/>
          <a:r>
            <a:rPr lang="en-US" dirty="0"/>
            <a:t>Interactions</a:t>
          </a:r>
        </a:p>
      </dgm:t>
    </dgm:pt>
    <dgm:pt modelId="{84D43D37-5960-AB45-98F7-ACFF6883C1C9}" type="parTrans" cxnId="{18641E37-76D1-964D-9F0B-E17BA834A3BF}">
      <dgm:prSet/>
      <dgm:spPr/>
      <dgm:t>
        <a:bodyPr/>
        <a:lstStyle/>
        <a:p>
          <a:endParaRPr lang="en-US"/>
        </a:p>
      </dgm:t>
    </dgm:pt>
    <dgm:pt modelId="{0BF9B93E-41CE-D64F-8BD9-FC14372027ED}" type="sibTrans" cxnId="{18641E37-76D1-964D-9F0B-E17BA834A3BF}">
      <dgm:prSet/>
      <dgm:spPr/>
      <dgm:t>
        <a:bodyPr/>
        <a:lstStyle/>
        <a:p>
          <a:endParaRPr lang="en-US"/>
        </a:p>
      </dgm:t>
    </dgm:pt>
    <dgm:pt modelId="{FBB1425A-7669-544D-A820-E6D923FDF7DC}" type="pres">
      <dgm:prSet presAssocID="{07AE7333-ECE1-A44D-AD35-91B80F7F69A2}" presName="Name0" presStyleCnt="0">
        <dgm:presLayoutVars>
          <dgm:dir/>
          <dgm:resizeHandles val="exact"/>
        </dgm:presLayoutVars>
      </dgm:prSet>
      <dgm:spPr/>
    </dgm:pt>
    <dgm:pt modelId="{56DE290C-364F-E044-B4C8-5ECF2DEF1367}" type="pres">
      <dgm:prSet presAssocID="{F92F489C-71FF-A541-9035-CC08BCABD453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18641E37-76D1-964D-9F0B-E17BA834A3BF}" srcId="{07AE7333-ECE1-A44D-AD35-91B80F7F69A2}" destId="{F92F489C-71FF-A541-9035-CC08BCABD453}" srcOrd="0" destOrd="0" parTransId="{84D43D37-5960-AB45-98F7-ACFF6883C1C9}" sibTransId="{0BF9B93E-41CE-D64F-8BD9-FC14372027ED}"/>
    <dgm:cxn modelId="{8ABC709E-E51D-514A-99CD-965719B2D36F}" type="presOf" srcId="{F92F489C-71FF-A541-9035-CC08BCABD453}" destId="{56DE290C-364F-E044-B4C8-5ECF2DEF1367}" srcOrd="0" destOrd="0" presId="urn:microsoft.com/office/officeart/2005/8/layout/hChevron3"/>
    <dgm:cxn modelId="{54EBE2B7-79E1-D342-8FE5-9F1D1FF5E68C}" type="presOf" srcId="{07AE7333-ECE1-A44D-AD35-91B80F7F69A2}" destId="{FBB1425A-7669-544D-A820-E6D923FDF7DC}" srcOrd="0" destOrd="0" presId="urn:microsoft.com/office/officeart/2005/8/layout/hChevron3"/>
    <dgm:cxn modelId="{6FCF482E-0341-9B48-83EA-2FCAFBCA398E}" type="presParOf" srcId="{FBB1425A-7669-544D-A820-E6D923FDF7DC}" destId="{56DE290C-364F-E044-B4C8-5ECF2DEF1367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3D0A4-52CF-AC46-B6EC-C871B8CDAF6F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</dgm:pt>
    <dgm:pt modelId="{7D8970B8-F909-9C48-89F2-DBB6F87F68D9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Eggs</a:t>
          </a:r>
        </a:p>
      </dgm:t>
    </dgm:pt>
    <dgm:pt modelId="{D9E52BEC-A5D3-4448-841A-2FF75136333B}" type="parTrans" cxnId="{56B75317-014F-9145-9644-89B49C517A84}">
      <dgm:prSet/>
      <dgm:spPr/>
      <dgm:t>
        <a:bodyPr/>
        <a:lstStyle/>
        <a:p>
          <a:endParaRPr lang="en-US"/>
        </a:p>
      </dgm:t>
    </dgm:pt>
    <dgm:pt modelId="{D9122C4C-05F1-0C47-B9C6-3843379DE9E9}" type="sibTrans" cxnId="{56B75317-014F-9145-9644-89B49C517A84}">
      <dgm:prSet/>
      <dgm:spPr/>
      <dgm:t>
        <a:bodyPr/>
        <a:lstStyle/>
        <a:p>
          <a:endParaRPr lang="en-US"/>
        </a:p>
      </dgm:t>
    </dgm:pt>
    <dgm:pt modelId="{BF131ED2-5762-8241-9D60-60C060DE2ACE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Larva</a:t>
          </a:r>
        </a:p>
      </dgm:t>
    </dgm:pt>
    <dgm:pt modelId="{6BB2953C-F88A-4342-B504-A6E076271AF6}" type="parTrans" cxnId="{CDD3F9B9-6BE7-6947-8267-5296A8C55495}">
      <dgm:prSet/>
      <dgm:spPr/>
      <dgm:t>
        <a:bodyPr/>
        <a:lstStyle/>
        <a:p>
          <a:endParaRPr lang="en-US"/>
        </a:p>
      </dgm:t>
    </dgm:pt>
    <dgm:pt modelId="{CB4272C8-7471-3448-80A7-EC4F482DDA1E}" type="sibTrans" cxnId="{CDD3F9B9-6BE7-6947-8267-5296A8C55495}">
      <dgm:prSet/>
      <dgm:spPr/>
      <dgm:t>
        <a:bodyPr/>
        <a:lstStyle/>
        <a:p>
          <a:endParaRPr lang="en-US"/>
        </a:p>
      </dgm:t>
    </dgm:pt>
    <dgm:pt modelId="{C6450ED9-B424-7548-A730-DBCDAA68254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Pupa</a:t>
          </a:r>
        </a:p>
      </dgm:t>
    </dgm:pt>
    <dgm:pt modelId="{988B771E-B1F3-B24D-8AF1-5D5BC5405FAE}" type="parTrans" cxnId="{8BE127A2-BC1E-2849-B8A7-75527E4EAD74}">
      <dgm:prSet/>
      <dgm:spPr/>
      <dgm:t>
        <a:bodyPr/>
        <a:lstStyle/>
        <a:p>
          <a:endParaRPr lang="en-US"/>
        </a:p>
      </dgm:t>
    </dgm:pt>
    <dgm:pt modelId="{8FC0B3B6-667A-6B42-815F-019A9D629F0D}" type="sibTrans" cxnId="{8BE127A2-BC1E-2849-B8A7-75527E4EAD74}">
      <dgm:prSet/>
      <dgm:spPr/>
      <dgm:t>
        <a:bodyPr/>
        <a:lstStyle/>
        <a:p>
          <a:endParaRPr lang="en-US"/>
        </a:p>
      </dgm:t>
    </dgm:pt>
    <dgm:pt modelId="{FE3AAA91-2B7B-984C-90BB-D78B8AF917CA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Adult</a:t>
          </a:r>
        </a:p>
      </dgm:t>
    </dgm:pt>
    <dgm:pt modelId="{3EC8436A-64BE-5542-8474-5CECEA413B9A}" type="parTrans" cxnId="{33B31277-AF8A-134A-9B90-2ECED9C4BD65}">
      <dgm:prSet/>
      <dgm:spPr/>
      <dgm:t>
        <a:bodyPr/>
        <a:lstStyle/>
        <a:p>
          <a:endParaRPr lang="en-US"/>
        </a:p>
      </dgm:t>
    </dgm:pt>
    <dgm:pt modelId="{A51A1182-8056-FA44-B819-05326E250AC0}" type="sibTrans" cxnId="{33B31277-AF8A-134A-9B90-2ECED9C4BD65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B90B26C3-8AEF-F44D-8BF1-01588DF950A8}" type="pres">
      <dgm:prSet presAssocID="{7E53D0A4-52CF-AC46-B6EC-C871B8CDAF6F}" presName="Name0" presStyleCnt="0">
        <dgm:presLayoutVars>
          <dgm:dir/>
          <dgm:resizeHandles val="exact"/>
        </dgm:presLayoutVars>
      </dgm:prSet>
      <dgm:spPr/>
    </dgm:pt>
    <dgm:pt modelId="{CA225C7C-2680-4042-A11E-617B43548FC8}" type="pres">
      <dgm:prSet presAssocID="{7E53D0A4-52CF-AC46-B6EC-C871B8CDAF6F}" presName="cycle" presStyleCnt="0"/>
      <dgm:spPr/>
    </dgm:pt>
    <dgm:pt modelId="{7B4BF964-C111-7F42-8561-266D28C66D1C}" type="pres">
      <dgm:prSet presAssocID="{FE3AAA91-2B7B-984C-90BB-D78B8AF917CA}" presName="nodeFirstNode" presStyleLbl="node1" presStyleIdx="0" presStyleCnt="4" custScaleX="89869" custScaleY="63089" custRadScaleRad="100000" custRadScaleInc="0">
        <dgm:presLayoutVars>
          <dgm:bulletEnabled val="1"/>
        </dgm:presLayoutVars>
      </dgm:prSet>
      <dgm:spPr/>
    </dgm:pt>
    <dgm:pt modelId="{6E9FD6EF-4B46-4648-A2A4-A1C9885D1903}" type="pres">
      <dgm:prSet presAssocID="{A51A1182-8056-FA44-B819-05326E250AC0}" presName="sibTransFirstNode" presStyleLbl="bgShp" presStyleIdx="0" presStyleCnt="1" custScaleX="89869" custLinFactNeighborX="-7079" custLinFactNeighborY="1055"/>
      <dgm:spPr/>
    </dgm:pt>
    <dgm:pt modelId="{8459AE78-F38E-9042-8458-F10F8CBBABE1}" type="pres">
      <dgm:prSet presAssocID="{7D8970B8-F909-9C48-89F2-DBB6F87F68D9}" presName="nodeFollowingNodes" presStyleLbl="node1" presStyleIdx="1" presStyleCnt="4" custScaleX="89869" custScaleY="63089">
        <dgm:presLayoutVars>
          <dgm:bulletEnabled val="1"/>
        </dgm:presLayoutVars>
      </dgm:prSet>
      <dgm:spPr/>
    </dgm:pt>
    <dgm:pt modelId="{B015403A-2826-7B41-BB08-3C5C2C3EEF7E}" type="pres">
      <dgm:prSet presAssocID="{BF131ED2-5762-8241-9D60-60C060DE2ACE}" presName="nodeFollowingNodes" presStyleLbl="node1" presStyleIdx="2" presStyleCnt="4" custScaleX="89869" custScaleY="63089" custRadScaleRad="115439" custRadScaleInc="11381">
        <dgm:presLayoutVars>
          <dgm:bulletEnabled val="1"/>
        </dgm:presLayoutVars>
      </dgm:prSet>
      <dgm:spPr/>
    </dgm:pt>
    <dgm:pt modelId="{5FA253E2-2AC6-7249-9BAE-D2E1F7A1D947}" type="pres">
      <dgm:prSet presAssocID="{C6450ED9-B424-7548-A730-DBCDAA68254F}" presName="nodeFollowingNodes" presStyleLbl="node1" presStyleIdx="3" presStyleCnt="4" custScaleX="89869" custScaleY="63089" custRadScaleRad="109864">
        <dgm:presLayoutVars>
          <dgm:bulletEnabled val="1"/>
        </dgm:presLayoutVars>
      </dgm:prSet>
      <dgm:spPr/>
    </dgm:pt>
  </dgm:ptLst>
  <dgm:cxnLst>
    <dgm:cxn modelId="{C35A1900-A4FA-5B46-8ED2-2940791471BF}" type="presOf" srcId="{7D8970B8-F909-9C48-89F2-DBB6F87F68D9}" destId="{8459AE78-F38E-9042-8458-F10F8CBBABE1}" srcOrd="0" destOrd="0" presId="urn:microsoft.com/office/officeart/2005/8/layout/cycle3"/>
    <dgm:cxn modelId="{56B75317-014F-9145-9644-89B49C517A84}" srcId="{7E53D0A4-52CF-AC46-B6EC-C871B8CDAF6F}" destId="{7D8970B8-F909-9C48-89F2-DBB6F87F68D9}" srcOrd="1" destOrd="0" parTransId="{D9E52BEC-A5D3-4448-841A-2FF75136333B}" sibTransId="{D9122C4C-05F1-0C47-B9C6-3843379DE9E9}"/>
    <dgm:cxn modelId="{EEDADD24-FD36-6F48-972D-260C5DEC30A9}" type="presOf" srcId="{C6450ED9-B424-7548-A730-DBCDAA68254F}" destId="{5FA253E2-2AC6-7249-9BAE-D2E1F7A1D947}" srcOrd="0" destOrd="0" presId="urn:microsoft.com/office/officeart/2005/8/layout/cycle3"/>
    <dgm:cxn modelId="{AB3E0932-34AF-2444-9BA9-D8FF0F56D298}" type="presOf" srcId="{BF131ED2-5762-8241-9D60-60C060DE2ACE}" destId="{B015403A-2826-7B41-BB08-3C5C2C3EEF7E}" srcOrd="0" destOrd="0" presId="urn:microsoft.com/office/officeart/2005/8/layout/cycle3"/>
    <dgm:cxn modelId="{363EFA5B-1B47-3842-8711-FD84BCB0649A}" type="presOf" srcId="{FE3AAA91-2B7B-984C-90BB-D78B8AF917CA}" destId="{7B4BF964-C111-7F42-8561-266D28C66D1C}" srcOrd="0" destOrd="0" presId="urn:microsoft.com/office/officeart/2005/8/layout/cycle3"/>
    <dgm:cxn modelId="{33B31277-AF8A-134A-9B90-2ECED9C4BD65}" srcId="{7E53D0A4-52CF-AC46-B6EC-C871B8CDAF6F}" destId="{FE3AAA91-2B7B-984C-90BB-D78B8AF917CA}" srcOrd="0" destOrd="0" parTransId="{3EC8436A-64BE-5542-8474-5CECEA413B9A}" sibTransId="{A51A1182-8056-FA44-B819-05326E250AC0}"/>
    <dgm:cxn modelId="{8BE127A2-BC1E-2849-B8A7-75527E4EAD74}" srcId="{7E53D0A4-52CF-AC46-B6EC-C871B8CDAF6F}" destId="{C6450ED9-B424-7548-A730-DBCDAA68254F}" srcOrd="3" destOrd="0" parTransId="{988B771E-B1F3-B24D-8AF1-5D5BC5405FAE}" sibTransId="{8FC0B3B6-667A-6B42-815F-019A9D629F0D}"/>
    <dgm:cxn modelId="{CDD3F9B9-6BE7-6947-8267-5296A8C55495}" srcId="{7E53D0A4-52CF-AC46-B6EC-C871B8CDAF6F}" destId="{BF131ED2-5762-8241-9D60-60C060DE2ACE}" srcOrd="2" destOrd="0" parTransId="{6BB2953C-F88A-4342-B504-A6E076271AF6}" sibTransId="{CB4272C8-7471-3448-80A7-EC4F482DDA1E}"/>
    <dgm:cxn modelId="{C58029D3-55B3-114B-B364-656BC5FBE693}" type="presOf" srcId="{A51A1182-8056-FA44-B819-05326E250AC0}" destId="{6E9FD6EF-4B46-4648-A2A4-A1C9885D1903}" srcOrd="0" destOrd="0" presId="urn:microsoft.com/office/officeart/2005/8/layout/cycle3"/>
    <dgm:cxn modelId="{DA83A8DD-2C1C-3B4F-AC30-1006DAE8995B}" type="presOf" srcId="{7E53D0A4-52CF-AC46-B6EC-C871B8CDAF6F}" destId="{B90B26C3-8AEF-F44D-8BF1-01588DF950A8}" srcOrd="0" destOrd="0" presId="urn:microsoft.com/office/officeart/2005/8/layout/cycle3"/>
    <dgm:cxn modelId="{36A171C4-F1BC-744C-A199-E4C222644724}" type="presParOf" srcId="{B90B26C3-8AEF-F44D-8BF1-01588DF950A8}" destId="{CA225C7C-2680-4042-A11E-617B43548FC8}" srcOrd="0" destOrd="0" presId="urn:microsoft.com/office/officeart/2005/8/layout/cycle3"/>
    <dgm:cxn modelId="{D3F785D2-A7B3-0043-ADE7-1BA38AC2BA30}" type="presParOf" srcId="{CA225C7C-2680-4042-A11E-617B43548FC8}" destId="{7B4BF964-C111-7F42-8561-266D28C66D1C}" srcOrd="0" destOrd="0" presId="urn:microsoft.com/office/officeart/2005/8/layout/cycle3"/>
    <dgm:cxn modelId="{F0293793-F835-B846-83C0-BE3FECD3372C}" type="presParOf" srcId="{CA225C7C-2680-4042-A11E-617B43548FC8}" destId="{6E9FD6EF-4B46-4648-A2A4-A1C9885D1903}" srcOrd="1" destOrd="0" presId="urn:microsoft.com/office/officeart/2005/8/layout/cycle3"/>
    <dgm:cxn modelId="{FCB7D611-45DF-8E4B-A6EA-EE741A2CC4F5}" type="presParOf" srcId="{CA225C7C-2680-4042-A11E-617B43548FC8}" destId="{8459AE78-F38E-9042-8458-F10F8CBBABE1}" srcOrd="2" destOrd="0" presId="urn:microsoft.com/office/officeart/2005/8/layout/cycle3"/>
    <dgm:cxn modelId="{069596AA-626C-724F-A302-49745763F9F9}" type="presParOf" srcId="{CA225C7C-2680-4042-A11E-617B43548FC8}" destId="{B015403A-2826-7B41-BB08-3C5C2C3EEF7E}" srcOrd="3" destOrd="0" presId="urn:microsoft.com/office/officeart/2005/8/layout/cycle3"/>
    <dgm:cxn modelId="{24539D19-D794-2A42-8353-805482314F31}" type="presParOf" srcId="{CA225C7C-2680-4042-A11E-617B43548FC8}" destId="{5FA253E2-2AC6-7249-9BAE-D2E1F7A1D947}" srcOrd="4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3D0A4-52CF-AC46-B6EC-C871B8CDAF6F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</dgm:pt>
    <dgm:pt modelId="{7D8970B8-F909-9C48-89F2-DBB6F87F68D9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Eggs</a:t>
          </a:r>
        </a:p>
      </dgm:t>
    </dgm:pt>
    <dgm:pt modelId="{D9E52BEC-A5D3-4448-841A-2FF75136333B}" type="parTrans" cxnId="{56B75317-014F-9145-9644-89B49C517A84}">
      <dgm:prSet/>
      <dgm:spPr/>
      <dgm:t>
        <a:bodyPr/>
        <a:lstStyle/>
        <a:p>
          <a:endParaRPr lang="en-US"/>
        </a:p>
      </dgm:t>
    </dgm:pt>
    <dgm:pt modelId="{D9122C4C-05F1-0C47-B9C6-3843379DE9E9}" type="sibTrans" cxnId="{56B75317-014F-9145-9644-89B49C517A84}">
      <dgm:prSet/>
      <dgm:spPr/>
      <dgm:t>
        <a:bodyPr/>
        <a:lstStyle/>
        <a:p>
          <a:endParaRPr lang="en-US"/>
        </a:p>
      </dgm:t>
    </dgm:pt>
    <dgm:pt modelId="{FE3AAA91-2B7B-984C-90BB-D78B8AF917C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Adult</a:t>
          </a:r>
        </a:p>
      </dgm:t>
    </dgm:pt>
    <dgm:pt modelId="{3EC8436A-64BE-5542-8474-5CECEA413B9A}" type="parTrans" cxnId="{33B31277-AF8A-134A-9B90-2ECED9C4BD65}">
      <dgm:prSet/>
      <dgm:spPr/>
      <dgm:t>
        <a:bodyPr/>
        <a:lstStyle/>
        <a:p>
          <a:endParaRPr lang="en-US"/>
        </a:p>
      </dgm:t>
    </dgm:pt>
    <dgm:pt modelId="{A51A1182-8056-FA44-B819-05326E250AC0}" type="sibTrans" cxnId="{33B31277-AF8A-134A-9B90-2ECED9C4BD65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F131ED2-5762-8241-9D60-60C060DE2ACE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Larva</a:t>
          </a:r>
        </a:p>
      </dgm:t>
    </dgm:pt>
    <dgm:pt modelId="{CB4272C8-7471-3448-80A7-EC4F482DDA1E}" type="sibTrans" cxnId="{CDD3F9B9-6BE7-6947-8267-5296A8C55495}">
      <dgm:prSet/>
      <dgm:spPr/>
      <dgm:t>
        <a:bodyPr/>
        <a:lstStyle/>
        <a:p>
          <a:endParaRPr lang="en-US"/>
        </a:p>
      </dgm:t>
    </dgm:pt>
    <dgm:pt modelId="{6BB2953C-F88A-4342-B504-A6E076271AF6}" type="parTrans" cxnId="{CDD3F9B9-6BE7-6947-8267-5296A8C55495}">
      <dgm:prSet/>
      <dgm:spPr/>
      <dgm:t>
        <a:bodyPr/>
        <a:lstStyle/>
        <a:p>
          <a:endParaRPr lang="en-US"/>
        </a:p>
      </dgm:t>
    </dgm:pt>
    <dgm:pt modelId="{B90B26C3-8AEF-F44D-8BF1-01588DF950A8}" type="pres">
      <dgm:prSet presAssocID="{7E53D0A4-52CF-AC46-B6EC-C871B8CDAF6F}" presName="Name0" presStyleCnt="0">
        <dgm:presLayoutVars>
          <dgm:dir/>
          <dgm:resizeHandles val="exact"/>
        </dgm:presLayoutVars>
      </dgm:prSet>
      <dgm:spPr/>
    </dgm:pt>
    <dgm:pt modelId="{CA225C7C-2680-4042-A11E-617B43548FC8}" type="pres">
      <dgm:prSet presAssocID="{7E53D0A4-52CF-AC46-B6EC-C871B8CDAF6F}" presName="cycle" presStyleCnt="0"/>
      <dgm:spPr/>
    </dgm:pt>
    <dgm:pt modelId="{7B4BF964-C111-7F42-8561-266D28C66D1C}" type="pres">
      <dgm:prSet presAssocID="{FE3AAA91-2B7B-984C-90BB-D78B8AF917CA}" presName="nodeFirstNode" presStyleLbl="node1" presStyleIdx="0" presStyleCnt="3" custScaleX="89869" custScaleY="63089" custRadScaleRad="100000" custRadScaleInc="0">
        <dgm:presLayoutVars>
          <dgm:bulletEnabled val="1"/>
        </dgm:presLayoutVars>
      </dgm:prSet>
      <dgm:spPr/>
    </dgm:pt>
    <dgm:pt modelId="{6E9FD6EF-4B46-4648-A2A4-A1C9885D1903}" type="pres">
      <dgm:prSet presAssocID="{A51A1182-8056-FA44-B819-05326E250AC0}" presName="sibTransFirstNode" presStyleLbl="bgShp" presStyleIdx="0" presStyleCnt="1" custScaleX="89869" custLinFactNeighborX="-7079" custLinFactNeighborY="1055"/>
      <dgm:spPr/>
    </dgm:pt>
    <dgm:pt modelId="{8459AE78-F38E-9042-8458-F10F8CBBABE1}" type="pres">
      <dgm:prSet presAssocID="{7D8970B8-F909-9C48-89F2-DBB6F87F68D9}" presName="nodeFollowingNodes" presStyleLbl="node1" presStyleIdx="1" presStyleCnt="3" custScaleX="89869" custScaleY="63089">
        <dgm:presLayoutVars>
          <dgm:bulletEnabled val="1"/>
        </dgm:presLayoutVars>
      </dgm:prSet>
      <dgm:spPr/>
    </dgm:pt>
    <dgm:pt modelId="{B015403A-2826-7B41-BB08-3C5C2C3EEF7E}" type="pres">
      <dgm:prSet presAssocID="{BF131ED2-5762-8241-9D60-60C060DE2ACE}" presName="nodeFollowingNodes" presStyleLbl="node1" presStyleIdx="2" presStyleCnt="3" custScaleX="89869" custScaleY="63089" custRadScaleRad="115439" custRadScaleInc="11381">
        <dgm:presLayoutVars>
          <dgm:bulletEnabled val="1"/>
        </dgm:presLayoutVars>
      </dgm:prSet>
      <dgm:spPr/>
    </dgm:pt>
  </dgm:ptLst>
  <dgm:cxnLst>
    <dgm:cxn modelId="{56B75317-014F-9145-9644-89B49C517A84}" srcId="{7E53D0A4-52CF-AC46-B6EC-C871B8CDAF6F}" destId="{7D8970B8-F909-9C48-89F2-DBB6F87F68D9}" srcOrd="1" destOrd="0" parTransId="{D9E52BEC-A5D3-4448-841A-2FF75136333B}" sibTransId="{D9122C4C-05F1-0C47-B9C6-3843379DE9E9}"/>
    <dgm:cxn modelId="{C46B0664-DBB6-9248-AF06-6357F40E2587}" type="presOf" srcId="{FE3AAA91-2B7B-984C-90BB-D78B8AF917CA}" destId="{7B4BF964-C111-7F42-8561-266D28C66D1C}" srcOrd="0" destOrd="0" presId="urn:microsoft.com/office/officeart/2005/8/layout/cycle3"/>
    <dgm:cxn modelId="{33B31277-AF8A-134A-9B90-2ECED9C4BD65}" srcId="{7E53D0A4-52CF-AC46-B6EC-C871B8CDAF6F}" destId="{FE3AAA91-2B7B-984C-90BB-D78B8AF917CA}" srcOrd="0" destOrd="0" parTransId="{3EC8436A-64BE-5542-8474-5CECEA413B9A}" sibTransId="{A51A1182-8056-FA44-B819-05326E250AC0}"/>
    <dgm:cxn modelId="{6F0363AC-3161-D543-8E3B-41F0CC85A8C2}" type="presOf" srcId="{BF131ED2-5762-8241-9D60-60C060DE2ACE}" destId="{B015403A-2826-7B41-BB08-3C5C2C3EEF7E}" srcOrd="0" destOrd="0" presId="urn:microsoft.com/office/officeart/2005/8/layout/cycle3"/>
    <dgm:cxn modelId="{CDD3F9B9-6BE7-6947-8267-5296A8C55495}" srcId="{7E53D0A4-52CF-AC46-B6EC-C871B8CDAF6F}" destId="{BF131ED2-5762-8241-9D60-60C060DE2ACE}" srcOrd="2" destOrd="0" parTransId="{6BB2953C-F88A-4342-B504-A6E076271AF6}" sibTransId="{CB4272C8-7471-3448-80A7-EC4F482DDA1E}"/>
    <dgm:cxn modelId="{E6BC2DD8-4546-0449-B3C5-AF3B2F0B1175}" type="presOf" srcId="{7D8970B8-F909-9C48-89F2-DBB6F87F68D9}" destId="{8459AE78-F38E-9042-8458-F10F8CBBABE1}" srcOrd="0" destOrd="0" presId="urn:microsoft.com/office/officeart/2005/8/layout/cycle3"/>
    <dgm:cxn modelId="{BCF977F3-AB09-B24A-9199-6B5DF6B79540}" type="presOf" srcId="{7E53D0A4-52CF-AC46-B6EC-C871B8CDAF6F}" destId="{B90B26C3-8AEF-F44D-8BF1-01588DF950A8}" srcOrd="0" destOrd="0" presId="urn:microsoft.com/office/officeart/2005/8/layout/cycle3"/>
    <dgm:cxn modelId="{B9E53EF8-2EFA-CA4D-822A-DF965F7E4999}" type="presOf" srcId="{A51A1182-8056-FA44-B819-05326E250AC0}" destId="{6E9FD6EF-4B46-4648-A2A4-A1C9885D1903}" srcOrd="0" destOrd="0" presId="urn:microsoft.com/office/officeart/2005/8/layout/cycle3"/>
    <dgm:cxn modelId="{1D4AB906-B534-9646-982C-E0D0ABFEB27C}" type="presParOf" srcId="{B90B26C3-8AEF-F44D-8BF1-01588DF950A8}" destId="{CA225C7C-2680-4042-A11E-617B43548FC8}" srcOrd="0" destOrd="0" presId="urn:microsoft.com/office/officeart/2005/8/layout/cycle3"/>
    <dgm:cxn modelId="{2BD1CFA0-51BD-0041-A613-D7B4F06A2E8C}" type="presParOf" srcId="{CA225C7C-2680-4042-A11E-617B43548FC8}" destId="{7B4BF964-C111-7F42-8561-266D28C66D1C}" srcOrd="0" destOrd="0" presId="urn:microsoft.com/office/officeart/2005/8/layout/cycle3"/>
    <dgm:cxn modelId="{FAC4331B-2764-8D4A-B4BD-C499E47AE7E1}" type="presParOf" srcId="{CA225C7C-2680-4042-A11E-617B43548FC8}" destId="{6E9FD6EF-4B46-4648-A2A4-A1C9885D1903}" srcOrd="1" destOrd="0" presId="urn:microsoft.com/office/officeart/2005/8/layout/cycle3"/>
    <dgm:cxn modelId="{683F79DD-2D2F-354B-9042-846C93BCD1BB}" type="presParOf" srcId="{CA225C7C-2680-4042-A11E-617B43548FC8}" destId="{8459AE78-F38E-9042-8458-F10F8CBBABE1}" srcOrd="2" destOrd="0" presId="urn:microsoft.com/office/officeart/2005/8/layout/cycle3"/>
    <dgm:cxn modelId="{2094741C-3856-9744-BF48-49D182C67141}" type="presParOf" srcId="{CA225C7C-2680-4042-A11E-617B43548FC8}" destId="{B015403A-2826-7B41-BB08-3C5C2C3EEF7E}" srcOrd="3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DD9FE-1EA9-8745-849B-EB88269AA9A2}">
      <dsp:nvSpPr>
        <dsp:cNvPr id="0" name=""/>
        <dsp:cNvSpPr/>
      </dsp:nvSpPr>
      <dsp:spPr>
        <a:xfrm>
          <a:off x="9394" y="0"/>
          <a:ext cx="6669762" cy="1783079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94" tIns="81280" rIns="941178" bIns="8128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BB7E4C"/>
              </a:solidFill>
            </a:rPr>
            <a:t>IPM Strategy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solidFill>
                <a:srgbClr val="BB7E4C"/>
              </a:solidFill>
            </a:rPr>
            <a:t>Reduced synchrony with environment leading to ecological suicide</a:t>
          </a:r>
        </a:p>
      </dsp:txBody>
      <dsp:txXfrm>
        <a:off x="9394" y="0"/>
        <a:ext cx="6446877" cy="1783079"/>
      </dsp:txXfrm>
    </dsp:sp>
    <dsp:sp modelId="{F076EDC7-D73F-6A49-9FD3-2D3BA8AAE167}">
      <dsp:nvSpPr>
        <dsp:cNvPr id="0" name=""/>
        <dsp:cNvSpPr/>
      </dsp:nvSpPr>
      <dsp:spPr>
        <a:xfrm>
          <a:off x="5345203" y="0"/>
          <a:ext cx="6669762" cy="1783079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294" tIns="81280" rIns="235294" bIns="8128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Linking energy state to diapause</a:t>
          </a:r>
          <a:endParaRPr lang="en-US" sz="3200" kern="1200" dirty="0">
            <a:solidFill>
              <a:srgbClr val="BB7E4C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Finding the minimum energy required to survive diapause</a:t>
          </a:r>
        </a:p>
      </dsp:txBody>
      <dsp:txXfrm>
        <a:off x="5790973" y="0"/>
        <a:ext cx="5778222" cy="1783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E290C-364F-E044-B4C8-5ECF2DEF1367}">
      <dsp:nvSpPr>
        <dsp:cNvPr id="0" name=""/>
        <dsp:cNvSpPr/>
      </dsp:nvSpPr>
      <dsp:spPr>
        <a:xfrm>
          <a:off x="5871" y="0"/>
          <a:ext cx="12012617" cy="1783079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6710" tIns="173355" rIns="86678" bIns="17335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Interactions</a:t>
          </a:r>
        </a:p>
      </dsp:txBody>
      <dsp:txXfrm>
        <a:off x="5871" y="0"/>
        <a:ext cx="11566847" cy="1783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FD6EF-4B46-4648-A2A4-A1C9885D1903}">
      <dsp:nvSpPr>
        <dsp:cNvPr id="0" name=""/>
        <dsp:cNvSpPr/>
      </dsp:nvSpPr>
      <dsp:spPr>
        <a:xfrm>
          <a:off x="592216" y="243909"/>
          <a:ext cx="3500532" cy="3895150"/>
        </a:xfrm>
        <a:prstGeom prst="circularArrow">
          <a:avLst>
            <a:gd name="adj1" fmla="val 4668"/>
            <a:gd name="adj2" fmla="val 272909"/>
            <a:gd name="adj3" fmla="val 13408782"/>
            <a:gd name="adj4" fmla="val 17650354"/>
            <a:gd name="adj5" fmla="val 4847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4BF964-C111-7F42-8561-266D28C66D1C}">
      <dsp:nvSpPr>
        <dsp:cNvPr id="0" name=""/>
        <dsp:cNvSpPr/>
      </dsp:nvSpPr>
      <dsp:spPr>
        <a:xfrm>
          <a:off x="1523308" y="385230"/>
          <a:ext cx="2189822" cy="768639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Adult</a:t>
          </a:r>
        </a:p>
      </dsp:txBody>
      <dsp:txXfrm>
        <a:off x="1560830" y="422752"/>
        <a:ext cx="2114778" cy="693595"/>
      </dsp:txXfrm>
    </dsp:sp>
    <dsp:sp modelId="{8459AE78-F38E-9042-8458-F10F8CBBABE1}">
      <dsp:nvSpPr>
        <dsp:cNvPr id="0" name=""/>
        <dsp:cNvSpPr/>
      </dsp:nvSpPr>
      <dsp:spPr>
        <a:xfrm>
          <a:off x="2921926" y="1783847"/>
          <a:ext cx="2189822" cy="768639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Eggs</a:t>
          </a:r>
        </a:p>
      </dsp:txBody>
      <dsp:txXfrm>
        <a:off x="2959448" y="1821369"/>
        <a:ext cx="2114778" cy="693595"/>
      </dsp:txXfrm>
    </dsp:sp>
    <dsp:sp modelId="{B015403A-2826-7B41-BB08-3C5C2C3EEF7E}">
      <dsp:nvSpPr>
        <dsp:cNvPr id="0" name=""/>
        <dsp:cNvSpPr/>
      </dsp:nvSpPr>
      <dsp:spPr>
        <a:xfrm>
          <a:off x="1293185" y="3381914"/>
          <a:ext cx="2189822" cy="76863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Larva</a:t>
          </a:r>
        </a:p>
      </dsp:txBody>
      <dsp:txXfrm>
        <a:off x="1330707" y="3419436"/>
        <a:ext cx="2114778" cy="693595"/>
      </dsp:txXfrm>
    </dsp:sp>
    <dsp:sp modelId="{5FA253E2-2AC6-7249-9BAE-D2E1F7A1D947}">
      <dsp:nvSpPr>
        <dsp:cNvPr id="0" name=""/>
        <dsp:cNvSpPr/>
      </dsp:nvSpPr>
      <dsp:spPr>
        <a:xfrm>
          <a:off x="0" y="1783847"/>
          <a:ext cx="2189822" cy="768639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Pupa</a:t>
          </a:r>
        </a:p>
      </dsp:txBody>
      <dsp:txXfrm>
        <a:off x="37522" y="1821369"/>
        <a:ext cx="2114778" cy="693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FD6EF-4B46-4648-A2A4-A1C9885D1903}">
      <dsp:nvSpPr>
        <dsp:cNvPr id="0" name=""/>
        <dsp:cNvSpPr/>
      </dsp:nvSpPr>
      <dsp:spPr>
        <a:xfrm>
          <a:off x="806405" y="304503"/>
          <a:ext cx="3540082" cy="3939159"/>
        </a:xfrm>
        <a:prstGeom prst="circularArrow">
          <a:avLst>
            <a:gd name="adj1" fmla="val 5689"/>
            <a:gd name="adj2" fmla="val 340510"/>
            <a:gd name="adj3" fmla="val 12937454"/>
            <a:gd name="adj4" fmla="val 17913578"/>
            <a:gd name="adj5" fmla="val 5908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4BF964-C111-7F42-8561-266D28C66D1C}">
      <dsp:nvSpPr>
        <dsp:cNvPr id="0" name=""/>
        <dsp:cNvSpPr/>
      </dsp:nvSpPr>
      <dsp:spPr>
        <a:xfrm>
          <a:off x="1631173" y="564644"/>
          <a:ext cx="2448253" cy="859349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Adult</a:t>
          </a:r>
        </a:p>
      </dsp:txBody>
      <dsp:txXfrm>
        <a:off x="1673123" y="606594"/>
        <a:ext cx="2364353" cy="775449"/>
      </dsp:txXfrm>
    </dsp:sp>
    <dsp:sp modelId="{8459AE78-F38E-9042-8458-F10F8CBBABE1}">
      <dsp:nvSpPr>
        <dsp:cNvPr id="0" name=""/>
        <dsp:cNvSpPr/>
      </dsp:nvSpPr>
      <dsp:spPr>
        <a:xfrm>
          <a:off x="3124133" y="3150525"/>
          <a:ext cx="2448253" cy="859349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Eggs</a:t>
          </a:r>
        </a:p>
      </dsp:txBody>
      <dsp:txXfrm>
        <a:off x="3166083" y="3192475"/>
        <a:ext cx="2364353" cy="775449"/>
      </dsp:txXfrm>
    </dsp:sp>
    <dsp:sp modelId="{B015403A-2826-7B41-BB08-3C5C2C3EEF7E}">
      <dsp:nvSpPr>
        <dsp:cNvPr id="0" name=""/>
        <dsp:cNvSpPr/>
      </dsp:nvSpPr>
      <dsp:spPr>
        <a:xfrm>
          <a:off x="0" y="2961277"/>
          <a:ext cx="2448253" cy="859349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Larva</a:t>
          </a:r>
        </a:p>
      </dsp:txBody>
      <dsp:txXfrm>
        <a:off x="41950" y="3003227"/>
        <a:ext cx="2364353" cy="775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5A9FC-B67C-4978-94A5-8DCA635B8B62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B6A52-6D14-4F6F-ABAB-D5953FD0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9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  <a:p>
            <a:pPr lvl="1"/>
            <a:r>
              <a:rPr lang="en-US" dirty="0"/>
              <a:t>HPLC-ELSD to quantify TAG in larval samples </a:t>
            </a:r>
          </a:p>
          <a:p>
            <a:r>
              <a:rPr lang="en-US" dirty="0"/>
              <a:t>Identification</a:t>
            </a:r>
          </a:p>
          <a:p>
            <a:pPr lvl="1"/>
            <a:r>
              <a:rPr lang="en-US" dirty="0"/>
              <a:t>GC-FID to identify methylated TAG samples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</a:t>
            </a:r>
            <a:r>
              <a:rPr lang="en-US" baseline="0" dirty="0"/>
              <a:t> information about the character of the energy state of ECB and chase this concept of minimal energy required to survive diapause and work to characterize that energy state</a:t>
            </a:r>
            <a:r>
              <a:rPr lang="is-IS" baseline="0" dirty="0"/>
              <a:t>….Does it look something like this graph on this slide where percent survival gradually decreases as “diapause energy” is reduced?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020F-4215-BC4E-B4A9-818718502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1316-D3A8-44F1-9902-2C6DEEF56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94C54-E5C2-4443-8503-86C0B900C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00D4-358C-4832-A231-A0F0A4F5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EF1CE-6076-435F-BCC7-8F29B5FE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FE12-8CFF-4DCA-8A3D-09307EC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5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27AD-BA80-412D-BADF-6BA23A57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45C47-0EAD-4CD6-A659-F791E79DD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5FBE0-7F0C-423E-83A0-129DE99A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6A3FF-FE63-46F7-AEAF-905C3E05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117BA-49AA-44BD-8669-4CEAA17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2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66207-8EF9-431E-9439-8051AE97D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284E7-316A-4356-B9C9-D70FE1CC0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EC2CD-88EA-43F3-80FE-76183AFD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01764-4801-4551-A2F0-4E7916C7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1EAE-A90B-4760-9930-DB4A14E3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2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B0DC-474C-4D91-868E-CEBB2B1F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F755A-14A4-4E20-BA91-2D82175B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B358A-6E9F-412C-B8C4-359BAE9C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BCE37-E65D-43EE-930E-19EEEBCD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1CAE4-A3E5-4B70-B61B-8C9A3218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4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15D4-2A84-4D64-BDE9-9D9964A6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1E9D-BE8D-4909-B1C0-F7B570CD3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05D26-B41D-4625-9C92-57D194DE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C021-A15D-46EB-AE74-97E18CDC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80918-C862-4D9D-8A51-61B44DF5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2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0900-A3EA-4E8A-9EE1-1DF3B864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0C2-A7CC-4128-B8C7-B45ED62A7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6F4C-BF3B-454A-BB35-40B5B5137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EF40-4906-4C5E-B498-F0805F46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C4796-786A-4C5A-8985-C2D385D4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84E6C-C435-462F-9319-A6097664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3866-5840-410B-A46D-4E37D64D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1F3C-8685-4BD1-BAAC-762257EFA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0EEB8-8C4E-4D9C-A2EA-D85781D91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03455-FB8C-476A-936A-0E14A4F72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FD8CC-FB07-4413-A5A9-64A598664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62AF1-7C40-4C78-BD11-16DE3CAA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BDBE1-9691-4450-A0A5-1FBF8EFB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2EC93-7974-407A-A1BF-D518255A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3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E530-54E5-44CD-BBEE-B10105EF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2D88E-1CC9-4D72-AB50-53DB28E5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4E7AF-B425-41F2-AD83-4DC3A076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AA69F-111D-4988-B979-AEF6D5BB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0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D009C-34E0-4853-975F-20DE5340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77941A-C48C-4A4B-AD30-F8A875F8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7F12-E7C4-47FF-9E55-C7638D3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B7DF-8A26-4AEE-864C-4DE98EB6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D8C20-7797-4D24-99E7-ABFBF5C6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F5F1-A342-4506-BD42-78D78D926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F6C43-203B-4EA6-8453-C9D650F4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6FE76-3929-4DBD-9E24-A92E9427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23DF-4CF7-451F-B371-B8CB3B98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3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03BB-24F5-4AF2-B37E-6D8AAC6B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DE600-D7F4-4B8B-9FD2-96A2E444B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E2A7D-C6DD-4023-8966-516DDF6D9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393A1-7788-4911-9244-78C750D8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DFE15-E4A7-4898-928D-8DFD8A25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FFA15-AC6D-41CE-9D4D-47A92639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4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94CCD-F4F3-4D41-AB9D-F6F5B5F1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8ABE-99C0-4D08-B174-127188F27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1BA0-4A48-4410-A188-2FE7B914E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BA118-7B75-46B4-A577-49EA4BD52C70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B156D-D7FC-48B3-A484-6A42C585E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A44A3-8CED-4A39-9DD8-3C2AB6FFA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3D82D-DAE0-4F26-9ABB-660ACDB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diagramQuickStyle" Target="../diagrams/quickStyle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emf"/><Relationship Id="rId12" Type="http://schemas.openxmlformats.org/officeDocument/2006/relationships/diagramLayout" Target="../diagrams/layout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Data" Target="../diagrams/data4.xml"/><Relationship Id="rId5" Type="http://schemas.openxmlformats.org/officeDocument/2006/relationships/diagramColors" Target="../diagrams/colors3.xml"/><Relationship Id="rId15" Type="http://schemas.microsoft.com/office/2007/relationships/diagramDrawing" Target="../diagrams/drawing4.xml"/><Relationship Id="rId10" Type="http://schemas.openxmlformats.org/officeDocument/2006/relationships/image" Target="../media/image22.emf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Relationship Id="rId14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chart" Target="../charts/chart3.xml"/><Relationship Id="rId10" Type="http://schemas.microsoft.com/office/2007/relationships/diagramDrawing" Target="../diagrams/drawing1.xml"/><Relationship Id="rId4" Type="http://schemas.openxmlformats.org/officeDocument/2006/relationships/chart" Target="../charts/chart2.xml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C2F5-D2B9-44D9-ADA8-662FEBC9B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8C081-3174-4E9E-A6C4-F7FDCCC35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Data: ICBR and NCBI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/>
          <a:lstStyle/>
          <a:p>
            <a:r>
              <a:rPr lang="en-US" dirty="0"/>
              <a:t>ICBR Protein Fragment Comparison with </a:t>
            </a:r>
            <a:r>
              <a:rPr lang="en-US" i="1" dirty="0"/>
              <a:t>M. </a:t>
            </a:r>
            <a:r>
              <a:rPr lang="en-US" i="1" dirty="0" err="1"/>
              <a:t>sexta</a:t>
            </a:r>
            <a:endParaRPr lang="en-US" dirty="0"/>
          </a:p>
          <a:p>
            <a:r>
              <a:rPr lang="en-US" dirty="0"/>
              <a:t>Blast </a:t>
            </a:r>
            <a:r>
              <a:rPr lang="en-US" i="1" dirty="0"/>
              <a:t>M. </a:t>
            </a:r>
            <a:r>
              <a:rPr lang="en-US" i="1" dirty="0" err="1"/>
              <a:t>sexta</a:t>
            </a:r>
            <a:r>
              <a:rPr lang="en-US" dirty="0"/>
              <a:t> protein against ECB ESTs</a:t>
            </a:r>
          </a:p>
          <a:p>
            <a:r>
              <a:rPr lang="en-US" dirty="0"/>
              <a:t>EST sequences can be used to produce antibodies or find antibodies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22176" r="70056" b="25104"/>
          <a:stretch/>
        </p:blipFill>
        <p:spPr>
          <a:xfrm>
            <a:off x="6096000" y="2100789"/>
            <a:ext cx="5492739" cy="614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2" y="2100789"/>
            <a:ext cx="5877788" cy="258551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71312" y="4686300"/>
          <a:ext cx="5956936" cy="1843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8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8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088">
                <a:tc>
                  <a:txBody>
                    <a:bodyPr/>
                    <a:lstStyle/>
                    <a:p>
                      <a:r>
                        <a:rPr lang="sk-SK" dirty="0"/>
                        <a:t>SRA:SRR2316042.7475261.1</a:t>
                      </a:r>
                    </a:p>
                    <a:p>
                      <a:r>
                        <a:rPr lang="sk-SK" dirty="0"/>
                        <a:t>SRA:SRR2316035.15546889.1</a:t>
                      </a:r>
                    </a:p>
                    <a:p>
                      <a:r>
                        <a:rPr lang="sk-SK" dirty="0"/>
                        <a:t>SRA:SRR2316035.14894721.1</a:t>
                      </a:r>
                    </a:p>
                    <a:p>
                      <a:r>
                        <a:rPr lang="sk-SK" dirty="0"/>
                        <a:t>SRA:SRR2316035.12536223.1</a:t>
                      </a:r>
                    </a:p>
                    <a:p>
                      <a:r>
                        <a:rPr lang="sk-SK" dirty="0"/>
                        <a:t>SRA:SRR2316035.8237290.1</a:t>
                      </a:r>
                    </a:p>
                    <a:p>
                      <a:r>
                        <a:rPr lang="sk-SK" dirty="0"/>
                        <a:t>SRA:SRR2316035.6708150.1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SRA:SRR2316035.4511466.1</a:t>
                      </a:r>
                    </a:p>
                    <a:p>
                      <a:r>
                        <a:rPr lang="sk-SK" dirty="0"/>
                        <a:t>SRA:SRR2316035.812153.1</a:t>
                      </a:r>
                    </a:p>
                    <a:p>
                      <a:r>
                        <a:rPr lang="sk-SK" dirty="0"/>
                        <a:t>SRA:SRR2316033.22499502.1</a:t>
                      </a:r>
                    </a:p>
                    <a:p>
                      <a:r>
                        <a:rPr lang="sk-SK" dirty="0"/>
                        <a:t>SRA:SRR2316033.14209029.1</a:t>
                      </a:r>
                    </a:p>
                    <a:p>
                      <a:r>
                        <a:rPr lang="sk-SK" dirty="0"/>
                        <a:t>SRA:SRR2316035.20150581.1</a:t>
                      </a:r>
                    </a:p>
                    <a:p>
                      <a:r>
                        <a:rPr lang="sk-SK" dirty="0"/>
                        <a:t>SRA:SRR2315298.5395625.1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4970730"/>
            <a:ext cx="8372475" cy="16864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57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1" b="376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" y="335280"/>
          <a:ext cx="12024360" cy="178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45029" y="3249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5029" y="2453638"/>
            <a:ext cx="6591975" cy="4143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Climate</a:t>
            </a:r>
          </a:p>
          <a:p>
            <a:r>
              <a:rPr lang="en-US" sz="4000" dirty="0"/>
              <a:t>Pests</a:t>
            </a:r>
          </a:p>
          <a:p>
            <a:r>
              <a:rPr lang="en-US" sz="4000" dirty="0"/>
              <a:t>Diapause</a:t>
            </a:r>
          </a:p>
        </p:txBody>
      </p:sp>
    </p:spTree>
    <p:extLst>
      <p:ext uri="{BB962C8B-B14F-4D97-AF65-F5344CB8AC3E}">
        <p14:creationId xmlns:p14="http://schemas.microsoft.com/office/powerpoint/2010/main" val="28994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67834" y="346115"/>
          <a:ext cx="11468782" cy="99742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53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9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742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Summer Growing Season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Cool Fall Season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Diagram 47"/>
          <p:cNvGraphicFramePr/>
          <p:nvPr>
            <p:extLst/>
          </p:nvPr>
        </p:nvGraphicFramePr>
        <p:xfrm>
          <a:off x="585925" y="2133770"/>
          <a:ext cx="5236440" cy="4336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3334210" y="2018726"/>
            <a:ext cx="1657565" cy="655958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056996" y="3824556"/>
            <a:ext cx="765369" cy="954760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8" y="5591729"/>
            <a:ext cx="1328275" cy="9934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4927563">
            <a:off x="627771" y="3425573"/>
            <a:ext cx="645263" cy="1148734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1" name="Diagram 10"/>
          <p:cNvGraphicFramePr/>
          <p:nvPr>
            <p:extLst/>
          </p:nvPr>
        </p:nvGraphicFramePr>
        <p:xfrm>
          <a:off x="6369689" y="2160569"/>
          <a:ext cx="5710601" cy="457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Oval 11"/>
          <p:cNvSpPr/>
          <p:nvPr/>
        </p:nvSpPr>
        <p:spPr>
          <a:xfrm>
            <a:off x="9385087" y="2133770"/>
            <a:ext cx="1807658" cy="691988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/>
          <p:cNvSpPr/>
          <p:nvPr/>
        </p:nvSpPr>
        <p:spPr>
          <a:xfrm>
            <a:off x="11101943" y="4276822"/>
            <a:ext cx="834673" cy="1007203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65" y="4089998"/>
            <a:ext cx="1448550" cy="10479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54112" y="3034329"/>
            <a:ext cx="509037" cy="2071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/>
          <p:cNvSpPr/>
          <p:nvPr/>
        </p:nvSpPr>
        <p:spPr>
          <a:xfrm rot="20280534" flipH="1">
            <a:off x="6447188" y="2340375"/>
            <a:ext cx="2085975" cy="1128712"/>
          </a:xfrm>
          <a:prstGeom prst="lightningBol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7834" y="1343540"/>
            <a:ext cx="5543616" cy="5422605"/>
          </a:xfrm>
          <a:prstGeom prst="rect">
            <a:avLst/>
          </a:prstGeom>
          <a:solidFill>
            <a:srgbClr val="FFC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15386" y="1343540"/>
            <a:ext cx="5921230" cy="5422605"/>
          </a:xfrm>
          <a:prstGeom prst="rect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365125"/>
            <a:ext cx="11714920" cy="1325563"/>
          </a:xfrm>
        </p:spPr>
        <p:txBody>
          <a:bodyPr>
            <a:normAutofit/>
          </a:bodyPr>
          <a:lstStyle/>
          <a:p>
            <a:r>
              <a:rPr lang="en-US"/>
              <a:t>Wandering </a:t>
            </a:r>
            <a:br>
              <a:rPr lang="en-US"/>
            </a:br>
            <a:r>
              <a:rPr lang="en-US"/>
              <a:t>Larvae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5" r="10256"/>
          <a:stretch/>
        </p:blipFill>
        <p:spPr>
          <a:xfrm rot="10800000">
            <a:off x="5711687" y="3666355"/>
            <a:ext cx="2703269" cy="271442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8184" r="7114" b="9836"/>
          <a:stretch/>
        </p:blipFill>
        <p:spPr>
          <a:xfrm rot="10800000">
            <a:off x="5711687" y="150960"/>
            <a:ext cx="6347788" cy="3301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7361" r="30435" b="10879"/>
          <a:stretch/>
        </p:blipFill>
        <p:spPr>
          <a:xfrm rot="5400000">
            <a:off x="9233881" y="3575064"/>
            <a:ext cx="2714423" cy="289700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77078" y="1825625"/>
            <a:ext cx="45069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Colony reared in mass until 5</a:t>
            </a:r>
            <a:r>
              <a:rPr lang="en-US" baseline="30000" dirty="0"/>
              <a:t>th</a:t>
            </a:r>
            <a:r>
              <a:rPr lang="en-US" dirty="0"/>
              <a:t> instar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Diet pushed until “wandering"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Larvae voluntarily separate from diet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1687" y="6412889"/>
            <a:ext cx="270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Diet Pushed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2588" y="6380777"/>
            <a:ext cx="289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Web Gallery</a:t>
            </a:r>
          </a:p>
        </p:txBody>
      </p:sp>
    </p:spTree>
    <p:extLst>
      <p:ext uri="{BB962C8B-B14F-4D97-AF65-F5344CB8AC3E}">
        <p14:creationId xmlns:p14="http://schemas.microsoft.com/office/powerpoint/2010/main" val="213139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Drying Whole Larvae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8680" cy="4351338"/>
          </a:xfrm>
        </p:spPr>
        <p:txBody>
          <a:bodyPr/>
          <a:lstStyle/>
          <a:p>
            <a:r>
              <a:rPr lang="en-US" dirty="0"/>
              <a:t>Random sample of 10 larvae</a:t>
            </a:r>
          </a:p>
          <a:p>
            <a:r>
              <a:rPr lang="en-US" dirty="0"/>
              <a:t>Weighed throughout lyophilizing process to track water loss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3.5% weight loss from water.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5684520" y="365125"/>
          <a:ext cx="6065520" cy="60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444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0" t="34081" r="22479" b="36150"/>
          <a:stretch/>
        </p:blipFill>
        <p:spPr>
          <a:xfrm>
            <a:off x="8962180" y="2156739"/>
            <a:ext cx="693279" cy="4351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Tissue pulverized in a bilayer solvent mixture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982" y="2156739"/>
            <a:ext cx="3561884" cy="4388113"/>
            <a:chOff x="6531426" y="1690688"/>
            <a:chExt cx="1781300" cy="14369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8" t="34081" r="22479" b="36150"/>
            <a:stretch/>
          </p:blipFill>
          <p:spPr>
            <a:xfrm>
              <a:off x="6531426" y="1690688"/>
              <a:ext cx="1781300" cy="14250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45" t="31847" r="49009" b="38135"/>
            <a:stretch/>
          </p:blipFill>
          <p:spPr>
            <a:xfrm>
              <a:off x="7956980" y="1690688"/>
              <a:ext cx="355303" cy="143691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397730" y="1690688"/>
            <a:ext cx="43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Solvent Tissue Rinses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7944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2511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9993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5446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899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48905" y="37441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9072" y="3177377"/>
            <a:ext cx="461665" cy="9361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/>
              <a:t>Standard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77986" y="3645454"/>
            <a:ext cx="461665" cy="9361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/>
              <a:t>Standard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49" y="2138606"/>
            <a:ext cx="2918913" cy="43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8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5320"/>
            <a:ext cx="10515600" cy="552164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END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6339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Proteins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9861"/>
          <a:stretch/>
        </p:blipFill>
        <p:spPr>
          <a:xfrm>
            <a:off x="838200" y="1555644"/>
            <a:ext cx="3309351" cy="5302356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762266" flipH="1">
            <a:off x="2896798" y="4091855"/>
            <a:ext cx="3856401" cy="17684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Larva Sample</a:t>
            </a:r>
          </a:p>
        </p:txBody>
      </p:sp>
    </p:spTree>
    <p:extLst>
      <p:ext uri="{BB962C8B-B14F-4D97-AF65-F5344CB8AC3E}">
        <p14:creationId xmlns:p14="http://schemas.microsoft.com/office/powerpoint/2010/main" val="110224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 Storage Protein</a:t>
            </a: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77" y="1825625"/>
            <a:ext cx="6263446" cy="43513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51" y="1695784"/>
            <a:ext cx="3818401" cy="120279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908746" y="1414166"/>
            <a:ext cx="1499747" cy="4762797"/>
            <a:chOff x="4793821" y="2095203"/>
            <a:chExt cx="1499747" cy="4762797"/>
          </a:xfrm>
        </p:grpSpPr>
        <p:sp>
          <p:nvSpPr>
            <p:cNvPr id="16" name="TextBox 15"/>
            <p:cNvSpPr txBox="1"/>
            <p:nvPr/>
          </p:nvSpPr>
          <p:spPr>
            <a:xfrm>
              <a:off x="5606713" y="2105948"/>
              <a:ext cx="686855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Larva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93821" y="2095203"/>
              <a:ext cx="83227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Ladder</a:t>
              </a:r>
            </a:p>
          </p:txBody>
        </p:sp>
        <p:pic>
          <p:nvPicPr>
            <p:cNvPr id="18" name="Content Placeholder 4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6" t="16192" r="74975" b="10307"/>
            <a:stretch/>
          </p:blipFill>
          <p:spPr>
            <a:xfrm>
              <a:off x="4793821" y="2443161"/>
              <a:ext cx="886130" cy="4414839"/>
            </a:xfrm>
            <a:prstGeom prst="rect">
              <a:avLst/>
            </a:prstGeom>
          </p:spPr>
        </p:pic>
        <p:pic>
          <p:nvPicPr>
            <p:cNvPr id="19" name="Content Placeholder 4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6" t="16192" r="49824" b="14283"/>
            <a:stretch/>
          </p:blipFill>
          <p:spPr>
            <a:xfrm>
              <a:off x="5679951" y="2443162"/>
              <a:ext cx="600076" cy="4414838"/>
            </a:xfrm>
            <a:prstGeom prst="rect">
              <a:avLst/>
            </a:prstGeom>
          </p:spPr>
        </p:pic>
      </p:grpSp>
      <p:sp>
        <p:nvSpPr>
          <p:cNvPr id="13" name="Donut 12"/>
          <p:cNvSpPr/>
          <p:nvPr/>
        </p:nvSpPr>
        <p:spPr>
          <a:xfrm>
            <a:off x="10577262" y="2955732"/>
            <a:ext cx="1008982" cy="686584"/>
          </a:xfrm>
          <a:prstGeom prst="donut">
            <a:avLst>
              <a:gd name="adj" fmla="val 101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50000" b="37045"/>
          <a:stretch/>
        </p:blipFill>
        <p:spPr>
          <a:xfrm>
            <a:off x="5819859" y="2916580"/>
            <a:ext cx="3857236" cy="20126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8118" cy="4351338"/>
          </a:xfrm>
        </p:spPr>
        <p:txBody>
          <a:bodyPr/>
          <a:lstStyle/>
          <a:p>
            <a:r>
              <a:rPr lang="en-US" dirty="0"/>
              <a:t>SDS-PAGE Gels loaded with extracted larval protein</a:t>
            </a:r>
          </a:p>
          <a:p>
            <a:r>
              <a:rPr lang="en-US" dirty="0"/>
              <a:t>Densitometry comparison of total protein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Storage Protein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908746" y="1414166"/>
            <a:ext cx="1499747" cy="4762797"/>
            <a:chOff x="4793821" y="2095203"/>
            <a:chExt cx="1499747" cy="4762797"/>
          </a:xfrm>
        </p:grpSpPr>
        <p:sp>
          <p:nvSpPr>
            <p:cNvPr id="16" name="TextBox 15"/>
            <p:cNvSpPr txBox="1"/>
            <p:nvPr/>
          </p:nvSpPr>
          <p:spPr>
            <a:xfrm>
              <a:off x="5606713" y="2105948"/>
              <a:ext cx="686855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Larva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93821" y="2095203"/>
              <a:ext cx="832279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Ladder</a:t>
              </a:r>
            </a:p>
          </p:txBody>
        </p:sp>
        <p:pic>
          <p:nvPicPr>
            <p:cNvPr id="18" name="Content Placeholder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6" t="16192" r="74975" b="10307"/>
            <a:stretch/>
          </p:blipFill>
          <p:spPr>
            <a:xfrm>
              <a:off x="4793821" y="2443161"/>
              <a:ext cx="886130" cy="4414839"/>
            </a:xfrm>
            <a:prstGeom prst="rect">
              <a:avLst/>
            </a:prstGeom>
          </p:spPr>
        </p:pic>
        <p:pic>
          <p:nvPicPr>
            <p:cNvPr id="19" name="Content Placeholder 4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6" t="16192" r="49824" b="14283"/>
            <a:stretch/>
          </p:blipFill>
          <p:spPr>
            <a:xfrm>
              <a:off x="5679951" y="2443162"/>
              <a:ext cx="600076" cy="4414838"/>
            </a:xfrm>
            <a:prstGeom prst="rect">
              <a:avLst/>
            </a:prstGeom>
          </p:spPr>
        </p:pic>
      </p:grpSp>
      <p:sp>
        <p:nvSpPr>
          <p:cNvPr id="13" name="Donut 12"/>
          <p:cNvSpPr/>
          <p:nvPr/>
        </p:nvSpPr>
        <p:spPr>
          <a:xfrm>
            <a:off x="10577262" y="2955732"/>
            <a:ext cx="1008982" cy="686584"/>
          </a:xfrm>
          <a:prstGeom prst="donut">
            <a:avLst>
              <a:gd name="adj" fmla="val 101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08352" cy="4351338"/>
          </a:xfrm>
        </p:spPr>
        <p:txBody>
          <a:bodyPr/>
          <a:lstStyle/>
          <a:p>
            <a:r>
              <a:rPr lang="en-US" dirty="0"/>
              <a:t>Extracted protein sequenced by ICBR</a:t>
            </a:r>
          </a:p>
          <a:p>
            <a:r>
              <a:rPr lang="en-US" dirty="0"/>
              <a:t>Sequenced proteins compared to related species identity using NCBI</a:t>
            </a:r>
          </a:p>
          <a:p>
            <a:r>
              <a:rPr lang="en-US" dirty="0"/>
              <a:t>Sequenced proteins compared to ECB Expressed Sequence Tag (EST) database using NCBI</a:t>
            </a:r>
          </a:p>
        </p:txBody>
      </p:sp>
      <p:pic>
        <p:nvPicPr>
          <p:cNvPr id="2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69" y="1825625"/>
            <a:ext cx="3983039" cy="8712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44" y="3553931"/>
            <a:ext cx="4144963" cy="1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1" b="376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>
            <p:extLst/>
          </p:nvPr>
        </p:nvGraphicFramePr>
        <p:xfrm>
          <a:off x="350157" y="2332929"/>
          <a:ext cx="6295571" cy="43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350156" y="2332929"/>
          <a:ext cx="6295571" cy="431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" y="335280"/>
          <a:ext cx="12024360" cy="178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03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Widescreen</PresentationFormat>
  <Paragraphs>81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Wandering  Larvae</vt:lpstr>
      <vt:lpstr>Drying Whole Larvae</vt:lpstr>
      <vt:lpstr>Tissue pulverized in a bilayer solvent mixture</vt:lpstr>
      <vt:lpstr>PowerPoint Presentation</vt:lpstr>
      <vt:lpstr>Characterizing Proteins</vt:lpstr>
      <vt:lpstr>Quantify Storage Protein</vt:lpstr>
      <vt:lpstr>Identify Storage Protein</vt:lpstr>
      <vt:lpstr>PowerPoint Presentation</vt:lpstr>
      <vt:lpstr>Preliminary Data: ICBR and NCBI 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 James T. - ARS</dc:creator>
  <cp:lastModifiedBy>Brown, James T. - ARS</cp:lastModifiedBy>
  <cp:revision>1</cp:revision>
  <dcterms:created xsi:type="dcterms:W3CDTF">2018-11-06T20:39:32Z</dcterms:created>
  <dcterms:modified xsi:type="dcterms:W3CDTF">2018-11-06T20:39:48Z</dcterms:modified>
</cp:coreProperties>
</file>